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7" r:id="rId3"/>
    <p:sldId id="258" r:id="rId4"/>
    <p:sldId id="259" r:id="rId5"/>
    <p:sldId id="260" r:id="rId6"/>
    <p:sldId id="273" r:id="rId7"/>
    <p:sldId id="272" r:id="rId8"/>
    <p:sldId id="261" r:id="rId9"/>
    <p:sldId id="264" r:id="rId10"/>
    <p:sldId id="265" r:id="rId11"/>
    <p:sldId id="266" r:id="rId12"/>
    <p:sldId id="267" r:id="rId13"/>
    <p:sldId id="275" r:id="rId14"/>
    <p:sldId id="268" r:id="rId15"/>
    <p:sldId id="269" r:id="rId16"/>
    <p:sldId id="263" r:id="rId17"/>
    <p:sldId id="271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75687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189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1838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70567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42571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90674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67464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39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55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6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207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8CADAE">
                  <a:shade val="75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6087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4599" y="130435"/>
            <a:ext cx="694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Әл-Фараби атындағы Қазақ Ұлттық Университеті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Биология және биотехнология факультеті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Биофизика, биомедицина және нейроғылым кафедрасы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193" y="2801807"/>
            <a:ext cx="1037492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</a:t>
            </a:r>
            <a:r>
              <a:rPr lang="kk-KZ" sz="2800" b="1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kk-KZ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kumimoji="0" lang="kk-K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Тақырыбы</a:t>
            </a:r>
            <a:r>
              <a:rPr kumimoji="0" lang="kk-KZ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: </a:t>
            </a:r>
            <a:r>
              <a:rPr lang="ru-RU" sz="2400" dirty="0" err="1">
                <a:solidFill>
                  <a:prstClr val="black"/>
                </a:solidFill>
              </a:rPr>
              <a:t>Ісікке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қарсы</a:t>
            </a:r>
            <a:r>
              <a:rPr lang="ru-RU" sz="2400" dirty="0">
                <a:solidFill>
                  <a:prstClr val="black"/>
                </a:solidFill>
              </a:rPr>
              <a:t> иммунитет </a:t>
            </a:r>
            <a:r>
              <a:rPr lang="ru-RU" sz="2400" dirty="0" err="1">
                <a:solidFill>
                  <a:prstClr val="black"/>
                </a:solidFill>
              </a:rPr>
              <a:t>Вакцинды</a:t>
            </a:r>
            <a:r>
              <a:rPr lang="ru-RU" sz="2400" dirty="0">
                <a:solidFill>
                  <a:prstClr val="black"/>
                </a:solidFill>
              </a:rPr>
              <a:t> профилактика </a:t>
            </a:r>
            <a:r>
              <a:rPr lang="ru-RU" sz="2400" dirty="0" err="1">
                <a:solidFill>
                  <a:prstClr val="black"/>
                </a:solidFill>
              </a:rPr>
              <a:t>негіздері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93370" y="5688623"/>
            <a:ext cx="334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Дәріскер: </a:t>
            </a:r>
            <a:r>
              <a:rPr kumimoji="0" lang="kk-K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Атанбаева Г.К.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01" y="71314"/>
            <a:ext cx="1936367" cy="1862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684" y="130435"/>
            <a:ext cx="2110153" cy="19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3"/>
          <p:cNvSpPr/>
          <p:nvPr/>
        </p:nvSpPr>
        <p:spPr>
          <a:xfrm>
            <a:off x="9103269" y="1635241"/>
            <a:ext cx="252028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аллогендік</a:t>
            </a:r>
            <a:endParaRPr lang="ru-RU" dirty="0"/>
          </a:p>
        </p:txBody>
      </p:sp>
      <p:sp>
        <p:nvSpPr>
          <p:cNvPr id="3" name="Скругленный прямоугольник 4"/>
          <p:cNvSpPr/>
          <p:nvPr/>
        </p:nvSpPr>
        <p:spPr>
          <a:xfrm>
            <a:off x="8409049" y="2790116"/>
            <a:ext cx="2952328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Антигендік</a:t>
            </a:r>
            <a:r>
              <a:rPr lang="ru-RU" dirty="0"/>
              <a:t> </a:t>
            </a:r>
            <a:r>
              <a:rPr lang="ru-RU" dirty="0" err="1"/>
              <a:t>вакциналар</a:t>
            </a:r>
            <a:endParaRPr lang="ru-RU" dirty="0"/>
          </a:p>
        </p:txBody>
      </p:sp>
      <p:sp>
        <p:nvSpPr>
          <p:cNvPr id="4" name="Скругленный прямоугольник 5"/>
          <p:cNvSpPr/>
          <p:nvPr/>
        </p:nvSpPr>
        <p:spPr>
          <a:xfrm>
            <a:off x="874564" y="3563269"/>
            <a:ext cx="2664296" cy="102892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– ісіктік клеткалардың белоктары немесе белок </a:t>
            </a:r>
            <a:r>
              <a:rPr lang="ru-RU" dirty="0" err="1"/>
              <a:t>фрагменттері</a:t>
            </a:r>
            <a:endParaRPr lang="ru-RU" dirty="0"/>
          </a:p>
        </p:txBody>
      </p:sp>
      <p:sp>
        <p:nvSpPr>
          <p:cNvPr id="5" name="Скругленный прямоугольник 6"/>
          <p:cNvSpPr/>
          <p:nvPr/>
        </p:nvSpPr>
        <p:spPr>
          <a:xfrm>
            <a:off x="7195057" y="4027329"/>
            <a:ext cx="3168352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құрамында ДНК және  РНКлары бар </a:t>
            </a:r>
            <a:r>
              <a:rPr lang="ru-RU" dirty="0" err="1"/>
              <a:t>вакциналар</a:t>
            </a:r>
            <a:endParaRPr lang="ru-RU" dirty="0"/>
          </a:p>
        </p:txBody>
      </p:sp>
      <p:sp>
        <p:nvSpPr>
          <p:cNvPr id="6" name="Скругленный прямоугольник 7"/>
          <p:cNvSpPr/>
          <p:nvPr/>
        </p:nvSpPr>
        <p:spPr>
          <a:xfrm>
            <a:off x="2522766" y="5106411"/>
            <a:ext cx="2664296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рекомбинанттық</a:t>
            </a:r>
            <a:r>
              <a:rPr lang="ru-RU" dirty="0"/>
              <a:t> </a:t>
            </a:r>
            <a:r>
              <a:rPr lang="ru-RU" dirty="0" err="1"/>
              <a:t>вирустар</a:t>
            </a:r>
            <a:endParaRPr lang="ru-RU" dirty="0"/>
          </a:p>
        </p:txBody>
      </p:sp>
      <p:sp>
        <p:nvSpPr>
          <p:cNvPr id="7" name="Скругленный прямоугольник 8"/>
          <p:cNvSpPr/>
          <p:nvPr/>
        </p:nvSpPr>
        <p:spPr>
          <a:xfrm>
            <a:off x="5603622" y="5198013"/>
            <a:ext cx="3024336" cy="5760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антиидиотиптік  вакциналар</a:t>
            </a:r>
          </a:p>
        </p:txBody>
      </p:sp>
      <p:cxnSp>
        <p:nvCxnSpPr>
          <p:cNvPr id="8" name="Прямая со стрелкой 10"/>
          <p:cNvCxnSpPr>
            <a:cxnSpLocks/>
          </p:cNvCxnSpPr>
          <p:nvPr/>
        </p:nvCxnSpPr>
        <p:spPr>
          <a:xfrm flipH="1">
            <a:off x="3059865" y="1298511"/>
            <a:ext cx="2833243" cy="20912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12"/>
          <p:cNvCxnSpPr>
            <a:cxnSpLocks/>
          </p:cNvCxnSpPr>
          <p:nvPr/>
        </p:nvCxnSpPr>
        <p:spPr>
          <a:xfrm flipH="1">
            <a:off x="4026706" y="1298511"/>
            <a:ext cx="1866402" cy="3668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14"/>
          <p:cNvCxnSpPr>
            <a:cxnSpLocks/>
          </p:cNvCxnSpPr>
          <p:nvPr/>
        </p:nvCxnSpPr>
        <p:spPr>
          <a:xfrm>
            <a:off x="5932432" y="1298511"/>
            <a:ext cx="3147065" cy="3993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6"/>
          <p:cNvCxnSpPr>
            <a:cxnSpLocks/>
          </p:cNvCxnSpPr>
          <p:nvPr/>
        </p:nvCxnSpPr>
        <p:spPr>
          <a:xfrm>
            <a:off x="5908660" y="1307789"/>
            <a:ext cx="2232672" cy="163014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 стрелкой 18"/>
          <p:cNvCxnSpPr>
            <a:cxnSpLocks/>
          </p:cNvCxnSpPr>
          <p:nvPr/>
        </p:nvCxnSpPr>
        <p:spPr>
          <a:xfrm>
            <a:off x="5893108" y="1360260"/>
            <a:ext cx="0" cy="35679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 стрелкой 20"/>
          <p:cNvCxnSpPr>
            <a:cxnSpLocks/>
          </p:cNvCxnSpPr>
          <p:nvPr/>
        </p:nvCxnSpPr>
        <p:spPr>
          <a:xfrm>
            <a:off x="5932432" y="1360260"/>
            <a:ext cx="1262625" cy="26670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39" y="2012386"/>
            <a:ext cx="2505673" cy="707197"/>
          </a:xfrm>
          <a:prstGeom prst="rect">
            <a:avLst/>
          </a:prstGeom>
        </p:spPr>
      </p:pic>
      <p:cxnSp>
        <p:nvCxnSpPr>
          <p:cNvPr id="21" name="Прямая со стрелкой 14"/>
          <p:cNvCxnSpPr>
            <a:cxnSpLocks/>
          </p:cNvCxnSpPr>
          <p:nvPr/>
        </p:nvCxnSpPr>
        <p:spPr>
          <a:xfrm flipH="1">
            <a:off x="2764080" y="1298511"/>
            <a:ext cx="3152801" cy="82435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958" y="960813"/>
            <a:ext cx="4761389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333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94727" y="525346"/>
            <a:ext cx="4057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Өкпе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ісігіне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вакцина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98241" y="1250778"/>
            <a:ext cx="9926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UCSD </a:t>
            </a:r>
            <a:r>
              <a:rPr lang="ru-RU" dirty="0" err="1" smtClean="0"/>
              <a:t>ісік</a:t>
            </a:r>
            <a:r>
              <a:rPr lang="ru-RU" dirty="0" smtClean="0"/>
              <a:t> </a:t>
            </a:r>
            <a:r>
              <a:rPr lang="ru-RU" dirty="0" err="1" smtClean="0"/>
              <a:t>орталығы</a:t>
            </a:r>
            <a:r>
              <a:rPr lang="ru-RU" dirty="0" smtClean="0"/>
              <a:t> </a:t>
            </a:r>
            <a:r>
              <a:rPr lang="ru-RU" dirty="0" err="1" smtClean="0"/>
              <a:t>зерттеушілері</a:t>
            </a:r>
            <a:r>
              <a:rPr lang="ru-RU" dirty="0" smtClean="0"/>
              <a:t> </a:t>
            </a:r>
            <a:r>
              <a:rPr lang="ru-RU" dirty="0" err="1" smtClean="0"/>
              <a:t>өкпе</a:t>
            </a:r>
            <a:r>
              <a:rPr lang="ru-RU" dirty="0" smtClean="0"/>
              <a:t> </a:t>
            </a:r>
            <a:r>
              <a:rPr lang="ru-RU" dirty="0" err="1" smtClean="0"/>
              <a:t>рагіне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 вакцина </a:t>
            </a:r>
            <a:r>
              <a:rPr lang="ru-RU" dirty="0" err="1" smtClean="0"/>
              <a:t>жасап</a:t>
            </a:r>
            <a:r>
              <a:rPr lang="ru-RU" dirty="0" smtClean="0"/>
              <a:t> </a:t>
            </a:r>
            <a:r>
              <a:rPr lang="ru-RU" dirty="0" err="1" smtClean="0"/>
              <a:t>шығарды</a:t>
            </a:r>
            <a:r>
              <a:rPr lang="ru-RU" dirty="0" smtClean="0"/>
              <a:t>.</a:t>
            </a:r>
            <a:r>
              <a:rPr lang="en-US" dirty="0" err="1" smtClean="0"/>
              <a:t>Lucanix</a:t>
            </a:r>
            <a:r>
              <a:rPr lang="en-US" dirty="0" smtClean="0"/>
              <a:t> </a:t>
            </a:r>
            <a:r>
              <a:rPr lang="ru-RU" dirty="0" err="1" smtClean="0"/>
              <a:t>препаратының</a:t>
            </a:r>
            <a:r>
              <a:rPr lang="ru-RU" dirty="0" smtClean="0"/>
              <a:t> </a:t>
            </a:r>
            <a:r>
              <a:rPr lang="ru-RU" dirty="0" err="1" smtClean="0"/>
              <a:t>әсер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механизмі</a:t>
            </a:r>
            <a:r>
              <a:rPr lang="ru-RU" dirty="0" smtClean="0"/>
              <a:t> </a:t>
            </a:r>
            <a:r>
              <a:rPr lang="ru-RU" dirty="0" err="1" smtClean="0"/>
              <a:t>ісік</a:t>
            </a:r>
            <a:r>
              <a:rPr lang="ru-RU" dirty="0" smtClean="0"/>
              <a:t> </a:t>
            </a:r>
            <a:r>
              <a:rPr lang="ru-RU" dirty="0" err="1" smtClean="0"/>
              <a:t>клеткаларының</a:t>
            </a:r>
            <a:r>
              <a:rPr lang="ru-RU" dirty="0" smtClean="0"/>
              <a:t> </a:t>
            </a:r>
            <a:r>
              <a:rPr lang="ru-RU" dirty="0" err="1" smtClean="0"/>
              <a:t>организмінің</a:t>
            </a:r>
            <a:r>
              <a:rPr lang="ru-RU" dirty="0" smtClean="0"/>
              <a:t> </a:t>
            </a:r>
            <a:r>
              <a:rPr lang="ru-RU" dirty="0" err="1" smtClean="0"/>
              <a:t>иммундық</a:t>
            </a:r>
            <a:r>
              <a:rPr lang="ru-RU" dirty="0" smtClean="0"/>
              <a:t> </a:t>
            </a:r>
            <a:r>
              <a:rPr lang="ru-RU" dirty="0" err="1" smtClean="0"/>
              <a:t>жүйесін</a:t>
            </a:r>
            <a:r>
              <a:rPr lang="ru-RU" dirty="0" smtClean="0"/>
              <a:t> </a:t>
            </a:r>
            <a:r>
              <a:rPr lang="ru-RU" dirty="0" err="1" smtClean="0"/>
              <a:t>төмендету</a:t>
            </a:r>
            <a:r>
              <a:rPr lang="ru-RU" dirty="0" smtClean="0"/>
              <a:t> </a:t>
            </a:r>
            <a:r>
              <a:rPr lang="ru-RU" dirty="0" err="1" smtClean="0"/>
              <a:t>қабілетін</a:t>
            </a:r>
            <a:r>
              <a:rPr lang="ru-RU" dirty="0" smtClean="0"/>
              <a:t> </a:t>
            </a:r>
            <a:r>
              <a:rPr lang="ru-RU" dirty="0" err="1" smtClean="0"/>
              <a:t>жоюға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. </a:t>
            </a:r>
            <a:r>
              <a:rPr lang="ru-RU" dirty="0" err="1" smtClean="0"/>
              <a:t>Клиникалық</a:t>
            </a:r>
            <a:r>
              <a:rPr lang="ru-RU" dirty="0" smtClean="0"/>
              <a:t> </a:t>
            </a:r>
            <a:r>
              <a:rPr lang="ru-RU" dirty="0" err="1" smtClean="0"/>
              <a:t>зерттеуге</a:t>
            </a:r>
            <a:r>
              <a:rPr lang="ru-RU" dirty="0" smtClean="0"/>
              <a:t> </a:t>
            </a:r>
            <a:r>
              <a:rPr lang="ru-RU" dirty="0" err="1" smtClean="0"/>
              <a:t>бүкіл</a:t>
            </a:r>
            <a:r>
              <a:rPr lang="ru-RU" dirty="0" smtClean="0"/>
              <a:t> </a:t>
            </a:r>
            <a:r>
              <a:rPr lang="ru-RU" dirty="0" err="1" smtClean="0"/>
              <a:t>әлемнің</a:t>
            </a:r>
            <a:r>
              <a:rPr lang="ru-RU" dirty="0" smtClean="0"/>
              <a:t> 90 </a:t>
            </a:r>
            <a:r>
              <a:rPr lang="ru-RU" dirty="0" err="1" smtClean="0"/>
              <a:t>онкологиялық</a:t>
            </a:r>
            <a:r>
              <a:rPr lang="ru-RU" dirty="0" smtClean="0"/>
              <a:t> </a:t>
            </a:r>
            <a:r>
              <a:rPr lang="ru-RU" dirty="0" err="1" smtClean="0"/>
              <a:t>орталығынан</a:t>
            </a:r>
            <a:r>
              <a:rPr lang="ru-RU" dirty="0" smtClean="0"/>
              <a:t> 700 пациент </a:t>
            </a:r>
            <a:r>
              <a:rPr lang="ru-RU" dirty="0" err="1" smtClean="0"/>
              <a:t>қатысқан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8154" y="3018250"/>
            <a:ext cx="4182207" cy="25688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5928" y="3018250"/>
            <a:ext cx="4054149" cy="2426322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07418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815" y="1272514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Кубада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өкпе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вакцина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Гаваннадағы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Иммунология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EGF)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EGF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талқандайды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361" y="1012394"/>
            <a:ext cx="4011445" cy="3506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5627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8553" y="483577"/>
            <a:ext cx="10489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400" dirty="0" smtClean="0"/>
              <a:t>Ісікке қарсы антибиотиктер ісік клеткаларындағы нуклеин қышқылының тіршілігін бұзады. Мұндай дәрілерге адриамицин, блеомицин, блеомицетин жатады. Өсімдіктерден алынған дәрілер кейінгі кезде өкпе қатерлі ісігіне қарсы жиі қолданылады. Бұларға: винкристин, винбластин, тенипозид, этопозид жатады. </a:t>
            </a:r>
            <a:endParaRPr lang="ru-RU" sz="2400" dirty="0"/>
          </a:p>
        </p:txBody>
      </p:sp>
      <p:pic>
        <p:nvPicPr>
          <p:cNvPr id="3074" name="Picture 2" descr="https://avatars.mds.yandex.net/i?id=2fdd31e0ff1ddbcafe270bfe66ff06eaa2b64b6b-833151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3" y="2951651"/>
            <a:ext cx="27051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bbec57c10c19dfc9bc69cfd50151aaffa91918d5-533073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131" y="2643920"/>
            <a:ext cx="3868065" cy="25787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8" name="Picture 6" descr="https://avatars.mds.yandex.net/i?id=e1634adf516765579d13f5df4bcfdb038c44d54c-1075547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545" y="3074742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943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007" y="887995"/>
            <a:ext cx="5365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мойын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ісігіне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вакцина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8038" y="1716568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err="1" smtClean="0"/>
              <a:t>Британ</a:t>
            </a:r>
            <a:r>
              <a:rPr lang="ru-RU" sz="2000" dirty="0" smtClean="0"/>
              <a:t> </a:t>
            </a:r>
            <a:r>
              <a:rPr lang="ru-RU" sz="2000" dirty="0" err="1" smtClean="0"/>
              <a:t>ғалымдарының</a:t>
            </a:r>
            <a:r>
              <a:rPr lang="ru-RU" sz="2000" dirty="0" smtClean="0"/>
              <a:t>  </a:t>
            </a:r>
            <a:r>
              <a:rPr lang="ru-RU" sz="2000" dirty="0" err="1" smtClean="0"/>
              <a:t>жатыр</a:t>
            </a:r>
            <a:r>
              <a:rPr lang="ru-RU" sz="2000" dirty="0" smtClean="0"/>
              <a:t> </a:t>
            </a:r>
            <a:r>
              <a:rPr lang="ru-RU" sz="2000" dirty="0" err="1" smtClean="0"/>
              <a:t>мойны</a:t>
            </a:r>
            <a:r>
              <a:rPr lang="ru-RU" sz="2000" dirty="0" smtClean="0"/>
              <a:t> </a:t>
            </a:r>
            <a:r>
              <a:rPr lang="ru-RU" sz="2000" dirty="0" err="1" smtClean="0"/>
              <a:t>ісігіне</a:t>
            </a:r>
            <a:r>
              <a:rPr lang="ru-RU" sz="2000" dirty="0" smtClean="0"/>
              <a:t> </a:t>
            </a:r>
            <a:r>
              <a:rPr lang="ru-RU" sz="2000" dirty="0" err="1" smtClean="0"/>
              <a:t>қарсы</a:t>
            </a:r>
            <a:r>
              <a:rPr lang="ru-RU" sz="2000" dirty="0" smtClean="0"/>
              <a:t> вакцина </a:t>
            </a:r>
            <a:r>
              <a:rPr lang="ru-RU" sz="2000" dirty="0" err="1" smtClean="0"/>
              <a:t>ойлап</a:t>
            </a:r>
            <a:r>
              <a:rPr lang="ru-RU" sz="2000" dirty="0" smtClean="0"/>
              <a:t> </a:t>
            </a:r>
            <a:r>
              <a:rPr lang="ru-RU" sz="2000" dirty="0" err="1" smtClean="0"/>
              <a:t>табуы</a:t>
            </a:r>
            <a:r>
              <a:rPr lang="ru-RU" sz="2000" dirty="0" smtClean="0"/>
              <a:t> </a:t>
            </a:r>
            <a:r>
              <a:rPr lang="ru-RU" sz="2000" dirty="0" err="1" smtClean="0"/>
              <a:t>соңғы</a:t>
            </a:r>
            <a:r>
              <a:rPr lang="ru-RU" sz="2000" dirty="0" smtClean="0"/>
              <a:t> он </a:t>
            </a:r>
            <a:r>
              <a:rPr lang="ru-RU" sz="2000" dirty="0" err="1" smtClean="0"/>
              <a:t>жылдың</a:t>
            </a:r>
            <a:r>
              <a:rPr lang="ru-RU" sz="2000" dirty="0" smtClean="0"/>
              <a:t> </a:t>
            </a:r>
            <a:r>
              <a:rPr lang="ru-RU" sz="2000" dirty="0" err="1" smtClean="0"/>
              <a:t>ішінде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жеткен</a:t>
            </a:r>
            <a:r>
              <a:rPr lang="ru-RU" sz="2000" dirty="0" smtClean="0"/>
              <a:t> </a:t>
            </a:r>
            <a:r>
              <a:rPr lang="ru-RU" sz="2000" dirty="0" err="1" smtClean="0"/>
              <a:t>жетістіктерінің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бірі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болып</a:t>
            </a:r>
            <a:r>
              <a:rPr lang="ru-RU" sz="2000" dirty="0" smtClean="0"/>
              <a:t> </a:t>
            </a:r>
            <a:r>
              <a:rPr lang="ru-RU" sz="2000" dirty="0" err="1" smtClean="0"/>
              <a:t>табылады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Цервикалды</a:t>
            </a:r>
            <a:r>
              <a:rPr lang="ru-RU" sz="2000" dirty="0" smtClean="0"/>
              <a:t> </a:t>
            </a:r>
            <a:r>
              <a:rPr lang="ru-RU" sz="2000" dirty="0" err="1" smtClean="0"/>
              <a:t>ісік</a:t>
            </a:r>
            <a:r>
              <a:rPr lang="ru-RU" sz="2000" dirty="0" smtClean="0"/>
              <a:t> </a:t>
            </a:r>
            <a:r>
              <a:rPr lang="ru-RU" sz="2000" dirty="0" err="1" smtClean="0"/>
              <a:t>жыл</a:t>
            </a:r>
            <a:r>
              <a:rPr lang="ru-RU" sz="2000" dirty="0" smtClean="0"/>
              <a:t> </a:t>
            </a:r>
            <a:r>
              <a:rPr lang="ru-RU" sz="2000" dirty="0" err="1" smtClean="0"/>
              <a:t>сайын</a:t>
            </a:r>
            <a:r>
              <a:rPr lang="ru-RU" sz="2000" dirty="0" smtClean="0"/>
              <a:t> </a:t>
            </a:r>
            <a:r>
              <a:rPr lang="ru-RU" sz="2000" dirty="0" err="1" smtClean="0"/>
              <a:t>үш</a:t>
            </a:r>
            <a:r>
              <a:rPr lang="ru-RU" sz="2000" dirty="0" smtClean="0"/>
              <a:t> </a:t>
            </a:r>
            <a:r>
              <a:rPr lang="ru-RU" sz="2000" dirty="0" err="1" smtClean="0"/>
              <a:t>жүз</a:t>
            </a:r>
            <a:r>
              <a:rPr lang="ru-RU" sz="2000" dirty="0" smtClean="0"/>
              <a:t> </a:t>
            </a:r>
            <a:r>
              <a:rPr lang="ru-RU" sz="2000" dirty="0" err="1" smtClean="0"/>
              <a:t>мың</a:t>
            </a:r>
            <a:r>
              <a:rPr lang="ru-RU" sz="2000" dirty="0" smtClean="0"/>
              <a:t> </a:t>
            </a:r>
            <a:r>
              <a:rPr lang="ru-RU" sz="2000" dirty="0" err="1" smtClean="0"/>
              <a:t>әйелді</a:t>
            </a:r>
            <a:r>
              <a:rPr lang="ru-RU" sz="2000" dirty="0" smtClean="0"/>
              <a:t> </a:t>
            </a:r>
            <a:r>
              <a:rPr lang="ru-RU" sz="2000" dirty="0" err="1" smtClean="0"/>
              <a:t>өлімге</a:t>
            </a:r>
            <a:r>
              <a:rPr lang="ru-RU" sz="2000" dirty="0" smtClean="0"/>
              <a:t> </a:t>
            </a:r>
            <a:r>
              <a:rPr lang="ru-RU" sz="2000" dirty="0" err="1" smtClean="0"/>
              <a:t>әкеледі</a:t>
            </a:r>
            <a:r>
              <a:rPr lang="ru-RU" sz="2000" dirty="0" smtClean="0"/>
              <a:t> </a:t>
            </a:r>
            <a:r>
              <a:rPr lang="ru-RU" sz="2000" dirty="0" err="1" smtClean="0"/>
              <a:t>екен</a:t>
            </a:r>
            <a:r>
              <a:rPr lang="ru-RU" sz="2000" dirty="0" smtClean="0"/>
              <a:t>. Статистика </a:t>
            </a:r>
            <a:r>
              <a:rPr lang="ru-RU" sz="2000" dirty="0" err="1" smtClean="0"/>
              <a:t>бойынша</a:t>
            </a:r>
            <a:r>
              <a:rPr lang="ru-RU" sz="2000" dirty="0" smtClean="0"/>
              <a:t> </a:t>
            </a:r>
            <a:r>
              <a:rPr lang="ru-RU" sz="2000" dirty="0" err="1" smtClean="0"/>
              <a:t>бұл</a:t>
            </a:r>
            <a:r>
              <a:rPr lang="ru-RU" sz="2000" dirty="0" smtClean="0"/>
              <a:t> </a:t>
            </a:r>
            <a:r>
              <a:rPr lang="ru-RU" sz="2000" dirty="0" err="1" smtClean="0"/>
              <a:t>сырқат</a:t>
            </a:r>
            <a:r>
              <a:rPr lang="ru-RU" sz="2000" dirty="0" smtClean="0"/>
              <a:t> </a:t>
            </a:r>
            <a:r>
              <a:rPr lang="ru-RU" sz="2000" dirty="0" err="1" smtClean="0"/>
              <a:t>сүт</a:t>
            </a:r>
            <a:r>
              <a:rPr lang="ru-RU" sz="2000" dirty="0" smtClean="0"/>
              <a:t> </a:t>
            </a:r>
            <a:r>
              <a:rPr lang="ru-RU" sz="2000" dirty="0" err="1" smtClean="0"/>
              <a:t>безі</a:t>
            </a:r>
            <a:r>
              <a:rPr lang="ru-RU" sz="2000" dirty="0" smtClean="0"/>
              <a:t> </a:t>
            </a:r>
            <a:r>
              <a:rPr lang="ru-RU" sz="2000" dirty="0" err="1" smtClean="0"/>
              <a:t>ісігінен</a:t>
            </a:r>
            <a:r>
              <a:rPr lang="ru-RU" sz="2000" dirty="0" smtClean="0"/>
              <a:t> </a:t>
            </a:r>
            <a:r>
              <a:rPr lang="ru-RU" sz="2000" dirty="0" err="1" smtClean="0"/>
              <a:t>кейінгі</a:t>
            </a:r>
            <a:r>
              <a:rPr lang="ru-RU" sz="2000" dirty="0" smtClean="0"/>
              <a:t> </a:t>
            </a:r>
            <a:r>
              <a:rPr lang="ru-RU" sz="2000" dirty="0" err="1" smtClean="0"/>
              <a:t>екінші</a:t>
            </a:r>
            <a:r>
              <a:rPr lang="ru-RU" sz="2000" dirty="0" smtClean="0"/>
              <a:t> </a:t>
            </a:r>
            <a:r>
              <a:rPr lang="ru-RU" sz="2000" dirty="0" err="1" smtClean="0"/>
              <a:t>орында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тұр</a:t>
            </a:r>
            <a:r>
              <a:rPr lang="ru-RU" sz="2000" dirty="0" smtClean="0"/>
              <a:t>. </a:t>
            </a:r>
            <a:r>
              <a:rPr lang="ru-RU" dirty="0" err="1"/>
              <a:t>Жатыр</a:t>
            </a:r>
            <a:r>
              <a:rPr lang="ru-RU" dirty="0"/>
              <a:t> </a:t>
            </a:r>
            <a:r>
              <a:rPr lang="ru-RU" dirty="0" err="1"/>
              <a:t>мойны</a:t>
            </a:r>
            <a:r>
              <a:rPr lang="ru-RU" dirty="0"/>
              <a:t> </a:t>
            </a:r>
            <a:r>
              <a:rPr lang="ru-RU" dirty="0" err="1"/>
              <a:t>обыры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өлім</a:t>
            </a:r>
            <a:r>
              <a:rPr lang="ru-RU" dirty="0"/>
              <a:t> </a:t>
            </a:r>
            <a:r>
              <a:rPr lang="ru-RU" dirty="0" err="1"/>
              <a:t>көрсеткіші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4-ші </a:t>
            </a:r>
            <a:r>
              <a:rPr lang="ru-RU" dirty="0" err="1"/>
              <a:t>орында</a:t>
            </a:r>
            <a:r>
              <a:rPr lang="ru-RU" dirty="0"/>
              <a:t> </a:t>
            </a:r>
            <a:r>
              <a:rPr lang="ru-RU" dirty="0" err="1"/>
              <a:t>тұр</a:t>
            </a: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5808" y="1600199"/>
            <a:ext cx="4062336" cy="3795165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3243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154" y="6987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081" y="522199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вакцина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бивалентті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"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Церварикс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-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валентті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"</a:t>
            </a:r>
            <a:r>
              <a:rPr lang="ru-RU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Гардасил</a:t>
            </a:r>
            <a:r>
              <a:rPr lang="ru-RU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just"/>
            <a:r>
              <a:rPr lang="ru-RU" b="1" dirty="0" smtClean="0"/>
              <a:t>«</a:t>
            </a:r>
            <a:r>
              <a:rPr lang="ru-RU" b="1" dirty="0" err="1" smtClean="0"/>
              <a:t>Гардасил</a:t>
            </a:r>
            <a:r>
              <a:rPr lang="ru-RU" b="1" dirty="0" smtClean="0"/>
              <a:t>» </a:t>
            </a:r>
            <a:r>
              <a:rPr lang="ru-RU" dirty="0" err="1" smtClean="0"/>
              <a:t>бұлшықетішілік</a:t>
            </a:r>
            <a:r>
              <a:rPr lang="ru-RU" dirty="0" smtClean="0"/>
              <a:t> </a:t>
            </a:r>
            <a:r>
              <a:rPr lang="ru-RU" dirty="0" err="1" smtClean="0"/>
              <a:t>суспензиясы</a:t>
            </a:r>
            <a:r>
              <a:rPr lang="ru-RU" dirty="0" smtClean="0"/>
              <a:t> </a:t>
            </a:r>
            <a:r>
              <a:rPr lang="ru-RU" dirty="0" err="1" smtClean="0"/>
              <a:t>гендік</a:t>
            </a:r>
            <a:r>
              <a:rPr lang="ru-RU" dirty="0" smtClean="0"/>
              <a:t> </a:t>
            </a:r>
            <a:r>
              <a:rPr lang="ru-RU" dirty="0" err="1" smtClean="0"/>
              <a:t>инженерияның</a:t>
            </a:r>
            <a:r>
              <a:rPr lang="ru-RU" dirty="0" smtClean="0"/>
              <a:t> </a:t>
            </a:r>
            <a:r>
              <a:rPr lang="ru-RU" dirty="0" err="1" smtClean="0"/>
              <a:t>соңғы</a:t>
            </a:r>
            <a:r>
              <a:rPr lang="ru-RU" dirty="0" smtClean="0"/>
              <a:t> </a:t>
            </a:r>
            <a:r>
              <a:rPr lang="ru-RU" dirty="0" err="1" smtClean="0"/>
              <a:t>технологияларын</a:t>
            </a:r>
            <a:r>
              <a:rPr lang="ru-RU" dirty="0" smtClean="0"/>
              <a:t> </a:t>
            </a:r>
            <a:r>
              <a:rPr lang="ru-RU" dirty="0" err="1" smtClean="0"/>
              <a:t>қолдану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жасалған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фармацевтикалық</a:t>
            </a:r>
            <a:r>
              <a:rPr lang="ru-RU" dirty="0" smtClean="0"/>
              <a:t> </a:t>
            </a:r>
            <a:r>
              <a:rPr lang="ru-RU" dirty="0" err="1" smtClean="0"/>
              <a:t>компаниямен</a:t>
            </a:r>
            <a:r>
              <a:rPr lang="ru-RU" dirty="0" smtClean="0"/>
              <a:t> </a:t>
            </a:r>
            <a:r>
              <a:rPr lang="ru-RU" dirty="0" err="1" smtClean="0"/>
              <a:t>жасалған</a:t>
            </a:r>
            <a:r>
              <a:rPr lang="ru-RU" dirty="0" smtClean="0"/>
              <a:t>. Вакцина </a:t>
            </a:r>
            <a:r>
              <a:rPr lang="ru-RU" dirty="0" err="1" smtClean="0"/>
              <a:t>төрт</a:t>
            </a:r>
            <a:r>
              <a:rPr lang="ru-RU" dirty="0" smtClean="0"/>
              <a:t> </a:t>
            </a:r>
            <a:r>
              <a:rPr lang="ru-RU" dirty="0" err="1" smtClean="0"/>
              <a:t>валентті</a:t>
            </a:r>
            <a:r>
              <a:rPr lang="ru-RU" dirty="0" smtClean="0"/>
              <a:t>, </a:t>
            </a:r>
            <a:r>
              <a:rPr lang="ru-RU" dirty="0" err="1" smtClean="0"/>
              <a:t>яғни</a:t>
            </a:r>
            <a:r>
              <a:rPr lang="ru-RU" dirty="0" smtClean="0"/>
              <a:t>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вирустың</a:t>
            </a:r>
            <a:r>
              <a:rPr lang="ru-RU" dirty="0" smtClean="0"/>
              <a:t> </a:t>
            </a:r>
            <a:r>
              <a:rPr lang="ru-RU" dirty="0" err="1" smtClean="0"/>
              <a:t>төрт</a:t>
            </a:r>
            <a:r>
              <a:rPr lang="ru-RU" dirty="0" smtClean="0"/>
              <a:t> </a:t>
            </a:r>
            <a:r>
              <a:rPr lang="ru-RU" dirty="0" err="1" smtClean="0"/>
              <a:t>түрінен</a:t>
            </a:r>
            <a:r>
              <a:rPr lang="ru-RU" dirty="0" smtClean="0"/>
              <a:t> </a:t>
            </a:r>
            <a:r>
              <a:rPr lang="ru-RU" dirty="0" err="1" smtClean="0"/>
              <a:t>қорғайды</a:t>
            </a:r>
            <a:r>
              <a:rPr lang="ru-RU" dirty="0" smtClean="0"/>
              <a:t>. </a:t>
            </a:r>
            <a:r>
              <a:rPr lang="ru-RU" dirty="0" err="1" smtClean="0"/>
              <a:t>Қазіргі</a:t>
            </a:r>
            <a:r>
              <a:rPr lang="ru-RU" dirty="0" smtClean="0"/>
              <a:t> </a:t>
            </a:r>
            <a:r>
              <a:rPr lang="ru-RU" dirty="0" err="1" smtClean="0"/>
              <a:t>уақытта</a:t>
            </a:r>
            <a:r>
              <a:rPr lang="ru-RU" dirty="0" smtClean="0"/>
              <a:t> </a:t>
            </a:r>
            <a:r>
              <a:rPr lang="ru-RU" dirty="0" err="1" smtClean="0"/>
              <a:t>Гардасилдің</a:t>
            </a:r>
            <a:r>
              <a:rPr lang="ru-RU" dirty="0" smtClean="0"/>
              <a:t> </a:t>
            </a:r>
            <a:r>
              <a:rPr lang="ru-RU" dirty="0" err="1" smtClean="0"/>
              <a:t>тоғыз</a:t>
            </a:r>
            <a:r>
              <a:rPr lang="ru-RU" dirty="0" smtClean="0"/>
              <a:t> </a:t>
            </a:r>
            <a:r>
              <a:rPr lang="ru-RU" dirty="0" err="1" smtClean="0"/>
              <a:t>валентті</a:t>
            </a:r>
            <a:r>
              <a:rPr lang="ru-RU" dirty="0" smtClean="0"/>
              <a:t> </a:t>
            </a:r>
            <a:r>
              <a:rPr lang="ru-RU" dirty="0" err="1" smtClean="0"/>
              <a:t>инъекциясы</a:t>
            </a:r>
            <a:r>
              <a:rPr lang="ru-RU" dirty="0" smtClean="0"/>
              <a:t> бар.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кең</a:t>
            </a:r>
            <a:r>
              <a:rPr lang="ru-RU" dirty="0" smtClean="0"/>
              <a:t> </a:t>
            </a:r>
            <a:r>
              <a:rPr lang="ru-RU" dirty="0" err="1" smtClean="0"/>
              <a:t>әрекет</a:t>
            </a:r>
            <a:r>
              <a:rPr lang="ru-RU" dirty="0" smtClean="0"/>
              <a:t> </a:t>
            </a:r>
            <a:r>
              <a:rPr lang="ru-RU" dirty="0" err="1" smtClean="0"/>
              <a:t>препаратты</a:t>
            </a:r>
            <a:r>
              <a:rPr lang="ru-RU" dirty="0" smtClean="0"/>
              <a:t> тек </a:t>
            </a:r>
            <a:r>
              <a:rPr lang="ru-RU" dirty="0" err="1" smtClean="0"/>
              <a:t>жыныстық</a:t>
            </a:r>
            <a:r>
              <a:rPr lang="ru-RU" dirty="0" smtClean="0"/>
              <a:t> </a:t>
            </a:r>
            <a:r>
              <a:rPr lang="ru-RU" dirty="0" err="1" smtClean="0"/>
              <a:t>сүйелдердің</a:t>
            </a:r>
            <a:r>
              <a:rPr lang="ru-RU" dirty="0" smtClean="0"/>
              <a:t> </a:t>
            </a:r>
            <a:r>
              <a:rPr lang="ru-RU" dirty="0" err="1" smtClean="0"/>
              <a:t>алдын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ғана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</a:t>
            </a:r>
            <a:r>
              <a:rPr lang="ru-RU" dirty="0" smtClean="0"/>
              <a:t> </a:t>
            </a:r>
            <a:r>
              <a:rPr lang="ru-RU" dirty="0" err="1" smtClean="0"/>
              <a:t>әйел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еркек</a:t>
            </a:r>
            <a:r>
              <a:rPr lang="ru-RU" dirty="0" smtClean="0"/>
              <a:t> </a:t>
            </a:r>
            <a:r>
              <a:rPr lang="ru-RU" dirty="0" err="1" smtClean="0"/>
              <a:t>жыныс</a:t>
            </a:r>
            <a:r>
              <a:rPr lang="ru-RU" dirty="0" smtClean="0"/>
              <a:t> </a:t>
            </a:r>
            <a:r>
              <a:rPr lang="ru-RU" dirty="0" err="1" smtClean="0"/>
              <a:t>мүшелерінің</a:t>
            </a:r>
            <a:r>
              <a:rPr lang="ru-RU" dirty="0" smtClean="0"/>
              <a:t> </a:t>
            </a:r>
            <a:r>
              <a:rPr lang="ru-RU" dirty="0" err="1" smtClean="0"/>
              <a:t>ісік</a:t>
            </a:r>
            <a:r>
              <a:rPr lang="ru-RU" dirty="0" smtClean="0"/>
              <a:t> </a:t>
            </a:r>
            <a:r>
              <a:rPr lang="ru-RU" dirty="0" err="1" smtClean="0"/>
              <a:t>ауруларының</a:t>
            </a:r>
            <a:r>
              <a:rPr lang="ru-RU" dirty="0" smtClean="0"/>
              <a:t> </a:t>
            </a:r>
            <a:r>
              <a:rPr lang="ru-RU" dirty="0" err="1" smtClean="0"/>
              <a:t>алдын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де </a:t>
            </a:r>
            <a:r>
              <a:rPr lang="ru-RU" dirty="0" err="1" smtClean="0"/>
              <a:t>қолдануға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берді</a:t>
            </a:r>
            <a:r>
              <a:rPr lang="ru-RU" dirty="0" smtClean="0"/>
              <a:t>.</a:t>
            </a:r>
          </a:p>
          <a:p>
            <a:pPr algn="just"/>
            <a:r>
              <a:rPr lang="en-US" b="1" dirty="0" smtClean="0"/>
              <a:t>«</a:t>
            </a:r>
            <a:r>
              <a:rPr lang="en-US" b="1" dirty="0" err="1"/>
              <a:t>Cervarix</a:t>
            </a:r>
            <a:r>
              <a:rPr lang="en-US" b="1" dirty="0"/>
              <a:t>»</a:t>
            </a:r>
            <a:r>
              <a:rPr lang="en-US" dirty="0"/>
              <a:t> -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валентті</a:t>
            </a:r>
            <a:r>
              <a:rPr lang="ru-RU" dirty="0"/>
              <a:t> препарат,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британдық</a:t>
            </a:r>
            <a:r>
              <a:rPr lang="ru-RU" dirty="0"/>
              <a:t> </a:t>
            </a:r>
            <a:r>
              <a:rPr lang="ru-RU" dirty="0" err="1"/>
              <a:t>фармацевтикалық</a:t>
            </a:r>
            <a:r>
              <a:rPr lang="ru-RU" dirty="0"/>
              <a:t> компания </a:t>
            </a:r>
            <a:r>
              <a:rPr lang="ru-RU" dirty="0" err="1"/>
              <a:t>әзірлеген</a:t>
            </a:r>
            <a:r>
              <a:rPr lang="ru-RU" dirty="0"/>
              <a:t> </a:t>
            </a:r>
            <a:r>
              <a:rPr lang="en-US" dirty="0"/>
              <a:t>HPV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онкогенді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суспензиядағы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компоненттердің</a:t>
            </a:r>
            <a:r>
              <a:rPr lang="ru-RU" dirty="0"/>
              <a:t> </a:t>
            </a:r>
            <a:r>
              <a:rPr lang="ru-RU" dirty="0" err="1"/>
              <a:t>әрекеті</a:t>
            </a:r>
            <a:r>
              <a:rPr lang="ru-RU" dirty="0"/>
              <a:t> </a:t>
            </a:r>
            <a:r>
              <a:rPr lang="ru-RU" dirty="0" err="1"/>
              <a:t>вакцинацияға</a:t>
            </a:r>
            <a:r>
              <a:rPr lang="ru-RU" dirty="0"/>
              <a:t>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жауапты</a:t>
            </a:r>
            <a:r>
              <a:rPr lang="ru-RU" dirty="0"/>
              <a:t> </a:t>
            </a:r>
            <a:r>
              <a:rPr lang="ru-RU" dirty="0" err="1"/>
              <a:t>тудыратын</a:t>
            </a:r>
            <a:r>
              <a:rPr lang="ru-RU" dirty="0"/>
              <a:t> </a:t>
            </a:r>
            <a:r>
              <a:rPr lang="en-US" dirty="0"/>
              <a:t>AS04 </a:t>
            </a:r>
            <a:r>
              <a:rPr lang="ru-RU" dirty="0" err="1"/>
              <a:t>адъюванттық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күшейтіледі</a:t>
            </a:r>
            <a:r>
              <a:rPr lang="ru-RU" dirty="0"/>
              <a:t>. </a:t>
            </a:r>
            <a:r>
              <a:rPr lang="ru-RU" dirty="0" err="1"/>
              <a:t>Гардасил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тек </a:t>
            </a:r>
            <a:r>
              <a:rPr lang="ru-RU" dirty="0" err="1"/>
              <a:t>бұлшықет</a:t>
            </a:r>
            <a:r>
              <a:rPr lang="ru-RU" dirty="0"/>
              <a:t> </a:t>
            </a:r>
            <a:r>
              <a:rPr lang="ru-RU" dirty="0" err="1"/>
              <a:t>ішіне</a:t>
            </a:r>
            <a:r>
              <a:rPr lang="ru-RU" dirty="0"/>
              <a:t> </a:t>
            </a:r>
            <a:r>
              <a:rPr lang="ru-RU" dirty="0" err="1"/>
              <a:t>енгізіледі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54" y="2879979"/>
            <a:ext cx="4890844" cy="30615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-5529" t="31009" r="5529" b="30769"/>
          <a:stretch/>
        </p:blipFill>
        <p:spPr>
          <a:xfrm>
            <a:off x="6392007" y="698766"/>
            <a:ext cx="4945811" cy="189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64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515" y="1127592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60-тан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І. қ. д. з. бар.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алкилді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антиметаболиттер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Алкилді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нуклеин 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тіршілігін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бұзады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кармустин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ломустин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семустин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нитрометиомочевина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стрептозоцин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тио-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тэф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бензотэф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өкпе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ісігіне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винкристин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винбластин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тенипозид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этопозид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35783" y="369249"/>
            <a:ext cx="4639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endParaRPr lang="ru-RU" sz="2800" dirty="0"/>
          </a:p>
        </p:txBody>
      </p:sp>
      <p:pic>
        <p:nvPicPr>
          <p:cNvPr id="2050" name="Picture 2" descr="https://avatars.mds.yandex.net/i?id=14c398e62bd68431b3c652a260f717003c90ac3d-1090650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029" y="1351450"/>
            <a:ext cx="4572000" cy="3048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34510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3884" y="417401"/>
            <a:ext cx="105361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60 –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алкилді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антиметаболиттер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антибиотиктер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дәрілер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көтеретін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препраттар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Мейши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Шиитаке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Фунгимак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Грибная тройчатка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2006" y="2112967"/>
            <a:ext cx="4615961" cy="3352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05860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0630" y="888023"/>
            <a:ext cx="656785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Escozine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вакцинасы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кариб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көгілдір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шаянының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уынан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ісікпен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ауыратын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мыңдаған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препараттың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денсаулықтарың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жақсартты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Сарысудың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эффективтілігі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дәлелденді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дәрежедегі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ракпен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ауыратын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8302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науқасқа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жасалды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89,5%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науқастардың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жақсарды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Escozine</a:t>
            </a: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вакцинасы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химиотерапия, радиотерапия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басқада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әдістерімен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1869" y="1036352"/>
            <a:ext cx="3216316" cy="4159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167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01844" y="2244514"/>
            <a:ext cx="7878978" cy="320893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 туралы жалпы түсінік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 қарсы иммунитет, ісікке қарсы терапия тағайындау</a:t>
            </a: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Ісіктің түрлеріне қарсы вакциналар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433554097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9438" y="366824"/>
            <a:ext cx="78984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өсіндісі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бластома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ағлш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tumor)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жойған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жайылып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шалдықтырған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тоқтаса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кәрі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ұлғайған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онколог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сатыдан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Біріншісінде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таза клетка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клеткасына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ауыса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көрсетпей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тыныш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нағыз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түйіні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өніп-өсе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ауру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жүрек-қан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тұр.Адамдардың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бесінші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алтыншысы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екен.Сол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себептерін,оның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жолдарын,морфологиялық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өзгешіліктерін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346" y="548703"/>
            <a:ext cx="2954752" cy="576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6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4415" y="920823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Л.Пастер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“вакцина”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Вакцинация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күйдіргі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сал,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жөтел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сіреспе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гангрена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күресуде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Вакцинацияның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 descr="C:\Users\user\Desktop\Louis_Pasteur_(1822_-_1895),_microbiologist_and_chemist_Wellcome_L0001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1347" y="561694"/>
            <a:ext cx="3888432" cy="5138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958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776" y="564610"/>
            <a:ext cx="112395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Даму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өтуіне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қатерсіз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Қатерсіз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капсуламен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қапталады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ағзаларда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өспей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метастаз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ыдырап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кетпейді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байқалмайды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алғаннан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жазылу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трансформацияланған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модификациясы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мынаның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онкогенді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вирустармен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инфицирлеуімен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Беткей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нүктелік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мутацияларында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делециясында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бақылайтын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дерепрессиясында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Қатерсіз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дәнекер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тоқымасының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фиброма, хондрома,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остеала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Саркома - топ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дәнекер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289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46" y="404447"/>
            <a:ext cx="10445262" cy="542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8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1676" y="299511"/>
            <a:ext cx="1143586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зақымдайтын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СД8 Т-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СД4 Т-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хелперлер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СД8 Т-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киллерлік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атқарса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 СД4 Тн1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цитокиндер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Цитокиндердің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макрофагтармен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НК-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активтейтін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ИНФ-</a:t>
            </a:r>
            <a:r>
              <a:rPr lang="el-GR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иммунитетке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тәсілдермен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Ісіктік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комплементті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бекітіп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белсендіретін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өздерінің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цитофилдік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 НК-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жиналуымен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активтілігінің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формалары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ин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витро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түсініксіз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 ин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виво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цитотоксикалық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блоктайды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киллерлер</a:t>
            </a:r>
            <a:r>
              <a:rPr lang="ru-RU" sz="1600" b="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(ТК).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Трансформацияланған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жоюына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асыратын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киллерлер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Т-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цитокиндерімен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кезекте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интерлейкин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l-GR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активтілігі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жоғарылайды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иммунитетті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белсендіретін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бар: Т-лимфоцит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ТК.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процестегі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антиденелердің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ролін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/>
              <a:t>Ісікті</a:t>
            </a:r>
            <a:r>
              <a:rPr lang="ru-RU" sz="1600" dirty="0"/>
              <a:t> </a:t>
            </a:r>
            <a:r>
              <a:rPr lang="ru-RU" sz="1600" dirty="0" err="1"/>
              <a:t>клеткалардың</a:t>
            </a:r>
            <a:r>
              <a:rPr lang="ru-RU" sz="1600" dirty="0"/>
              <a:t> </a:t>
            </a:r>
            <a:r>
              <a:rPr lang="ru-RU" sz="1600" dirty="0" err="1"/>
              <a:t>иммунологиялық</a:t>
            </a:r>
            <a:r>
              <a:rPr lang="ru-RU" sz="1600" dirty="0"/>
              <a:t> </a:t>
            </a:r>
            <a:r>
              <a:rPr lang="ru-RU" sz="1600" dirty="0" err="1"/>
              <a:t>бақылаудан</a:t>
            </a:r>
            <a:r>
              <a:rPr lang="ru-RU" sz="1600" dirty="0"/>
              <a:t> </a:t>
            </a:r>
            <a:r>
              <a:rPr lang="ru-RU" sz="1600" dirty="0" err="1"/>
              <a:t>өтуі</a:t>
            </a:r>
            <a:r>
              <a:rPr lang="ru-RU" sz="1600" dirty="0"/>
              <a:t> </a:t>
            </a:r>
            <a:r>
              <a:rPr lang="ru-RU" sz="1600" dirty="0" err="1"/>
              <a:t>негізінде</a:t>
            </a:r>
            <a:r>
              <a:rPr lang="ru-RU" sz="1600" dirty="0"/>
              <a:t>: </a:t>
            </a:r>
            <a:r>
              <a:rPr lang="ru-RU" sz="1600" dirty="0" err="1"/>
              <a:t>бір</a:t>
            </a:r>
            <a:r>
              <a:rPr lang="ru-RU" sz="1600" dirty="0"/>
              <a:t> </a:t>
            </a:r>
            <a:r>
              <a:rPr lang="ru-RU" sz="1600" dirty="0" err="1"/>
              <a:t>жағынан</a:t>
            </a:r>
            <a:r>
              <a:rPr lang="ru-RU" sz="1600" dirty="0"/>
              <a:t> </a:t>
            </a:r>
            <a:r>
              <a:rPr lang="ru-RU" sz="1600" dirty="0" err="1"/>
              <a:t>иммунжүйесінің</a:t>
            </a:r>
            <a:r>
              <a:rPr lang="ru-RU" sz="1600" dirty="0"/>
              <a:t> </a:t>
            </a:r>
            <a:r>
              <a:rPr lang="ru-RU" sz="1600" dirty="0" err="1"/>
              <a:t>бұзылыстарымен</a:t>
            </a:r>
            <a:r>
              <a:rPr lang="ru-RU" sz="1600" dirty="0"/>
              <a:t> (</a:t>
            </a:r>
            <a:r>
              <a:rPr lang="ru-RU" sz="1600" dirty="0" err="1"/>
              <a:t>иммунжетіспеушіліктермен</a:t>
            </a:r>
            <a:r>
              <a:rPr lang="ru-RU" sz="1600" dirty="0"/>
              <a:t>, </a:t>
            </a:r>
            <a:r>
              <a:rPr lang="ru-RU" sz="1600" dirty="0" err="1"/>
              <a:t>жасқа</a:t>
            </a:r>
            <a:r>
              <a:rPr lang="ru-RU" sz="1600" dirty="0"/>
              <a:t> </a:t>
            </a:r>
            <a:r>
              <a:rPr lang="ru-RU" sz="1600" dirty="0" err="1"/>
              <a:t>қарай</a:t>
            </a:r>
            <a:r>
              <a:rPr lang="ru-RU" sz="1600" dirty="0"/>
              <a:t> </a:t>
            </a:r>
            <a:r>
              <a:rPr lang="ru-RU" sz="1600" dirty="0" err="1"/>
              <a:t>иммундық</a:t>
            </a:r>
            <a:r>
              <a:rPr lang="ru-RU" sz="1600" dirty="0"/>
              <a:t> </a:t>
            </a:r>
            <a:r>
              <a:rPr lang="ru-RU" sz="1600" dirty="0" err="1"/>
              <a:t>реактивтіліктің</a:t>
            </a:r>
            <a:r>
              <a:rPr lang="ru-RU" sz="1600" dirty="0"/>
              <a:t> </a:t>
            </a:r>
            <a:r>
              <a:rPr lang="ru-RU" sz="1600" dirty="0" err="1"/>
              <a:t>төмендеуімен</a:t>
            </a:r>
            <a:r>
              <a:rPr lang="ru-RU" sz="1600" dirty="0"/>
              <a:t>), </a:t>
            </a:r>
            <a:r>
              <a:rPr lang="ru-RU" sz="1600" dirty="0" err="1"/>
              <a:t>екінші</a:t>
            </a:r>
            <a:r>
              <a:rPr lang="ru-RU" sz="1600" dirty="0"/>
              <a:t> </a:t>
            </a:r>
            <a:r>
              <a:rPr lang="ru-RU" sz="1600" dirty="0" err="1"/>
              <a:t>жағынан</a:t>
            </a:r>
            <a:r>
              <a:rPr lang="ru-RU" sz="1600" dirty="0"/>
              <a:t> </a:t>
            </a:r>
            <a:r>
              <a:rPr lang="ru-RU" sz="1600" dirty="0" err="1"/>
              <a:t>қатерлі</a:t>
            </a:r>
            <a:r>
              <a:rPr lang="ru-RU" sz="1600" dirty="0"/>
              <a:t> </a:t>
            </a:r>
            <a:r>
              <a:rPr lang="ru-RU" sz="1600" dirty="0" err="1"/>
              <a:t>клеткалармен</a:t>
            </a:r>
            <a:r>
              <a:rPr lang="ru-RU" sz="1600" dirty="0"/>
              <a:t> </a:t>
            </a:r>
            <a:r>
              <a:rPr lang="ru-RU" sz="1600" dirty="0" err="1"/>
              <a:t>иммунды</a:t>
            </a:r>
            <a:r>
              <a:rPr lang="ru-RU" sz="1600" dirty="0"/>
              <a:t> </a:t>
            </a:r>
            <a:r>
              <a:rPr lang="ru-RU" sz="1600" dirty="0" err="1"/>
              <a:t>жауапты</a:t>
            </a:r>
            <a:r>
              <a:rPr lang="ru-RU" sz="1600" dirty="0"/>
              <a:t> </a:t>
            </a:r>
            <a:r>
              <a:rPr lang="ru-RU" sz="1600" dirty="0" err="1"/>
              <a:t>блоктау</a:t>
            </a:r>
            <a:r>
              <a:rPr lang="ru-RU" sz="1600" dirty="0"/>
              <a:t> </a:t>
            </a:r>
            <a:r>
              <a:rPr lang="ru-RU" sz="1600" dirty="0" err="1"/>
              <a:t>механизмдеріне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 err="1"/>
              <a:t>Ісік</a:t>
            </a:r>
            <a:r>
              <a:rPr lang="ru-RU" sz="1600" dirty="0"/>
              <a:t> </a:t>
            </a:r>
            <a:r>
              <a:rPr lang="ru-RU" sz="1600" dirty="0" err="1"/>
              <a:t>клеткаларында</a:t>
            </a:r>
            <a:r>
              <a:rPr lang="ru-RU" sz="1600" dirty="0"/>
              <a:t> МНС І </a:t>
            </a:r>
            <a:r>
              <a:rPr lang="ru-RU" sz="1600" dirty="0" err="1"/>
              <a:t>және</a:t>
            </a:r>
            <a:r>
              <a:rPr lang="ru-RU" sz="1600" dirty="0"/>
              <a:t> ІІ класс </a:t>
            </a:r>
            <a:r>
              <a:rPr lang="ru-RU" sz="1600" dirty="0" err="1"/>
              <a:t>гендері</a:t>
            </a:r>
            <a:r>
              <a:rPr lang="ru-RU" sz="1600" dirty="0"/>
              <a:t> </a:t>
            </a:r>
            <a:r>
              <a:rPr lang="ru-RU" sz="1600" dirty="0" err="1"/>
              <a:t>делециясы</a:t>
            </a:r>
            <a:r>
              <a:rPr lang="ru-RU" sz="1600" dirty="0"/>
              <a:t> </a:t>
            </a:r>
            <a:r>
              <a:rPr lang="ru-RU" sz="1600" dirty="0" err="1"/>
              <a:t>болғанда</a:t>
            </a:r>
            <a:r>
              <a:rPr lang="ru-RU" sz="1600" dirty="0"/>
              <a:t> </a:t>
            </a:r>
            <a:r>
              <a:rPr lang="ru-RU" sz="1600" dirty="0" err="1"/>
              <a:t>арнайы</a:t>
            </a:r>
            <a:r>
              <a:rPr lang="ru-RU" sz="1600" dirty="0"/>
              <a:t> </a:t>
            </a:r>
            <a:r>
              <a:rPr lang="ru-RU" sz="1600" dirty="0" err="1"/>
              <a:t>ісікті</a:t>
            </a:r>
            <a:r>
              <a:rPr lang="ru-RU" sz="1600" dirty="0"/>
              <a:t> </a:t>
            </a:r>
            <a:r>
              <a:rPr lang="ru-RU" sz="1600" dirty="0" err="1"/>
              <a:t>антигендер</a:t>
            </a:r>
            <a:r>
              <a:rPr lang="ru-RU" sz="1600" dirty="0"/>
              <a:t> </a:t>
            </a:r>
            <a:r>
              <a:rPr lang="ru-RU" sz="1600" dirty="0" err="1"/>
              <a:t>иммуногенді</a:t>
            </a:r>
            <a:r>
              <a:rPr lang="ru-RU" sz="1600" dirty="0"/>
              <a:t> </a:t>
            </a:r>
            <a:r>
              <a:rPr lang="ru-RU" sz="1600" dirty="0" err="1"/>
              <a:t>түрде</a:t>
            </a:r>
            <a:r>
              <a:rPr lang="ru-RU" sz="1600" dirty="0"/>
              <a:t> СД8 </a:t>
            </a:r>
            <a:r>
              <a:rPr lang="ru-RU" sz="1600" dirty="0" err="1"/>
              <a:t>клеткаларға</a:t>
            </a:r>
            <a:r>
              <a:rPr lang="ru-RU" sz="1600" dirty="0"/>
              <a:t> </a:t>
            </a:r>
            <a:r>
              <a:rPr lang="ru-RU" sz="1600" dirty="0" err="1"/>
              <a:t>эеспрессерленбейді</a:t>
            </a:r>
            <a:r>
              <a:rPr lang="ru-RU" sz="1600" dirty="0"/>
              <a:t>. </a:t>
            </a:r>
            <a:r>
              <a:rPr lang="ru-RU" sz="1600" dirty="0" err="1"/>
              <a:t>Басқа</a:t>
            </a:r>
            <a:r>
              <a:rPr lang="ru-RU" sz="1600" dirty="0"/>
              <a:t> </a:t>
            </a:r>
            <a:r>
              <a:rPr lang="ru-RU" sz="1600" dirty="0" err="1"/>
              <a:t>иммунологиялық</a:t>
            </a:r>
            <a:r>
              <a:rPr lang="ru-RU" sz="1600" dirty="0"/>
              <a:t> </a:t>
            </a:r>
            <a:r>
              <a:rPr lang="ru-RU" sz="1600" dirty="0" err="1"/>
              <a:t>бақылауды</a:t>
            </a:r>
            <a:r>
              <a:rPr lang="ru-RU" sz="1600" dirty="0"/>
              <a:t> </a:t>
            </a:r>
            <a:r>
              <a:rPr lang="ru-RU" sz="1600" dirty="0" err="1"/>
              <a:t>дұрыс</a:t>
            </a:r>
            <a:r>
              <a:rPr lang="ru-RU" sz="1600" dirty="0"/>
              <a:t> </a:t>
            </a:r>
            <a:r>
              <a:rPr lang="ru-RU" sz="1600" dirty="0" err="1"/>
              <a:t>жүзеге</a:t>
            </a:r>
            <a:r>
              <a:rPr lang="ru-RU" sz="1600" dirty="0"/>
              <a:t> </a:t>
            </a:r>
            <a:r>
              <a:rPr lang="ru-RU" sz="1600" dirty="0" err="1"/>
              <a:t>асыру</a:t>
            </a:r>
            <a:r>
              <a:rPr lang="ru-RU" sz="1600" dirty="0"/>
              <a:t> </a:t>
            </a:r>
            <a:r>
              <a:rPr lang="ru-RU" sz="1600" dirty="0" err="1"/>
              <a:t>шектеу</a:t>
            </a:r>
            <a:r>
              <a:rPr lang="ru-RU" sz="1600" dirty="0"/>
              <a:t> </a:t>
            </a:r>
            <a:r>
              <a:rPr lang="ru-RU" sz="1600" dirty="0" err="1"/>
              <a:t>механизімі</a:t>
            </a:r>
            <a:r>
              <a:rPr lang="ru-RU" sz="1600" dirty="0"/>
              <a:t> - </a:t>
            </a:r>
            <a:r>
              <a:rPr lang="ru-RU" sz="1600" dirty="0" err="1"/>
              <a:t>костимулдеуші</a:t>
            </a:r>
            <a:r>
              <a:rPr lang="ru-RU" sz="1600" dirty="0"/>
              <a:t> В7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адгезивті</a:t>
            </a:r>
            <a:r>
              <a:rPr lang="ru-RU" sz="1600" dirty="0"/>
              <a:t> (</a:t>
            </a:r>
            <a:r>
              <a:rPr lang="en-US" sz="1600" dirty="0"/>
              <a:t>ICAM) </a:t>
            </a:r>
            <a:r>
              <a:rPr lang="ru-RU" sz="1600" dirty="0" err="1"/>
              <a:t>молекулаларының</a:t>
            </a:r>
            <a:r>
              <a:rPr lang="ru-RU" sz="1600" dirty="0"/>
              <a:t> </a:t>
            </a:r>
            <a:r>
              <a:rPr lang="ru-RU" sz="1600" dirty="0" err="1"/>
              <a:t>ісіктерде</a:t>
            </a:r>
            <a:r>
              <a:rPr lang="ru-RU" sz="1600" dirty="0"/>
              <a:t> </a:t>
            </a:r>
            <a:r>
              <a:rPr lang="ru-RU" sz="1600" dirty="0" err="1"/>
              <a:t>болмауы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 err="1"/>
              <a:t>Ісік</a:t>
            </a:r>
            <a:r>
              <a:rPr lang="ru-RU" sz="1600" dirty="0"/>
              <a:t> </a:t>
            </a:r>
            <a:r>
              <a:rPr lang="ru-RU" sz="1600" dirty="0" err="1"/>
              <a:t>клеткалары</a:t>
            </a:r>
            <a:r>
              <a:rPr lang="ru-RU" sz="1600" dirty="0"/>
              <a:t> </a:t>
            </a:r>
            <a:r>
              <a:rPr lang="ru-RU" sz="1600" dirty="0" err="1"/>
              <a:t>иммунологиялық</a:t>
            </a:r>
            <a:r>
              <a:rPr lang="ru-RU" sz="1600" dirty="0"/>
              <a:t> </a:t>
            </a:r>
            <a:r>
              <a:rPr lang="ru-RU" sz="1600" dirty="0" err="1"/>
              <a:t>шабуылға</a:t>
            </a:r>
            <a:r>
              <a:rPr lang="ru-RU" sz="1600" dirty="0"/>
              <a:t> </a:t>
            </a:r>
            <a:r>
              <a:rPr lang="ru-RU" sz="1600" dirty="0" err="1"/>
              <a:t>ұшырамауы</a:t>
            </a:r>
            <a:r>
              <a:rPr lang="ru-RU" sz="1600" dirty="0"/>
              <a:t> </a:t>
            </a:r>
            <a:r>
              <a:rPr lang="ru-RU" sz="1600" dirty="0" err="1"/>
              <a:t>антигеннің</a:t>
            </a:r>
            <a:r>
              <a:rPr lang="ru-RU" sz="1600" dirty="0"/>
              <a:t> </a:t>
            </a:r>
            <a:r>
              <a:rPr lang="ru-RU" sz="1600" dirty="0" err="1"/>
              <a:t>нейтрализациясына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. </a:t>
            </a:r>
            <a:r>
              <a:rPr lang="ru-RU" sz="1600" dirty="0" err="1"/>
              <a:t>Түзілген</a:t>
            </a:r>
            <a:r>
              <a:rPr lang="ru-RU" sz="1600" dirty="0"/>
              <a:t> антиген-</a:t>
            </a:r>
            <a:r>
              <a:rPr lang="ru-RU" sz="1600" dirty="0" err="1"/>
              <a:t>антидене</a:t>
            </a:r>
            <a:r>
              <a:rPr lang="ru-RU" sz="1600" dirty="0"/>
              <a:t>-комплекс </a:t>
            </a:r>
            <a:r>
              <a:rPr lang="ru-RU" sz="1600" dirty="0" err="1"/>
              <a:t>клеткамен</a:t>
            </a:r>
            <a:r>
              <a:rPr lang="ru-RU" sz="1600" dirty="0"/>
              <a:t> </a:t>
            </a:r>
            <a:r>
              <a:rPr lang="ru-RU" sz="1600" dirty="0" err="1"/>
              <a:t>жұтылады</a:t>
            </a:r>
            <a:r>
              <a:rPr lang="ru-RU" sz="1600" dirty="0"/>
              <a:t>, </a:t>
            </a:r>
            <a:r>
              <a:rPr lang="ru-RU" sz="1600" dirty="0" err="1"/>
              <a:t>нәтижесінде</a:t>
            </a:r>
            <a:r>
              <a:rPr lang="ru-RU" sz="1600" dirty="0"/>
              <a:t> </a:t>
            </a:r>
            <a:r>
              <a:rPr lang="ru-RU" sz="1600" dirty="0" err="1"/>
              <a:t>антигенсіз</a:t>
            </a:r>
            <a:r>
              <a:rPr lang="ru-RU" sz="1600" dirty="0"/>
              <a:t> </a:t>
            </a:r>
            <a:r>
              <a:rPr lang="ru-RU" sz="1600" dirty="0" err="1"/>
              <a:t>клеткалар</a:t>
            </a:r>
            <a:r>
              <a:rPr lang="ru-RU" sz="1600" dirty="0"/>
              <a:t> </a:t>
            </a:r>
            <a:r>
              <a:rPr lang="ru-RU" sz="1600" dirty="0" err="1"/>
              <a:t>іріктеліп</a:t>
            </a:r>
            <a:r>
              <a:rPr lang="ru-RU" sz="1600" dirty="0"/>
              <a:t>, </a:t>
            </a:r>
            <a:r>
              <a:rPr lang="ru-RU" sz="1600" dirty="0" err="1"/>
              <a:t>бірақ</a:t>
            </a:r>
            <a:r>
              <a:rPr lang="ru-RU" sz="1600" dirty="0"/>
              <a:t> </a:t>
            </a:r>
            <a:r>
              <a:rPr lang="ru-RU" sz="1600" dirty="0" err="1"/>
              <a:t>пролиферацияға</a:t>
            </a:r>
            <a:r>
              <a:rPr lang="ru-RU" sz="1600" dirty="0"/>
              <a:t> </a:t>
            </a:r>
            <a:r>
              <a:rPr lang="ru-RU" sz="1600" dirty="0" err="1"/>
              <a:t>қабілетін</a:t>
            </a:r>
            <a:r>
              <a:rPr lang="ru-RU" sz="1600" dirty="0"/>
              <a:t> </a:t>
            </a:r>
            <a:r>
              <a:rPr lang="ru-RU" sz="1600" dirty="0" err="1"/>
              <a:t>сақтайды</a:t>
            </a:r>
            <a:r>
              <a:rPr lang="ru-RU" sz="1600" dirty="0"/>
              <a:t>. </a:t>
            </a:r>
            <a:r>
              <a:rPr lang="ru-RU" sz="1600" dirty="0" err="1"/>
              <a:t>Кейбір</a:t>
            </a:r>
            <a:r>
              <a:rPr lang="ru-RU" sz="1600" dirty="0"/>
              <a:t> </a:t>
            </a:r>
            <a:r>
              <a:rPr lang="ru-RU" sz="1600" dirty="0" err="1"/>
              <a:t>қатерлі</a:t>
            </a:r>
            <a:r>
              <a:rPr lang="ru-RU" sz="1600" dirty="0"/>
              <a:t> </a:t>
            </a:r>
            <a:r>
              <a:rPr lang="ru-RU" sz="1600" dirty="0" err="1"/>
              <a:t>түзілістер</a:t>
            </a:r>
            <a:r>
              <a:rPr lang="ru-RU" sz="1600" dirty="0"/>
              <a:t> </a:t>
            </a:r>
            <a:r>
              <a:rPr lang="ru-RU" sz="1600" dirty="0" err="1"/>
              <a:t>өсу</a:t>
            </a:r>
            <a:r>
              <a:rPr lang="ru-RU" sz="1600" dirty="0"/>
              <a:t> </a:t>
            </a:r>
            <a:r>
              <a:rPr lang="el-GR" sz="1600" dirty="0"/>
              <a:t>β-</a:t>
            </a:r>
            <a:r>
              <a:rPr lang="ru-RU" sz="1600" dirty="0" err="1"/>
              <a:t>факторын</a:t>
            </a:r>
            <a:r>
              <a:rPr lang="ru-RU" sz="1600" dirty="0"/>
              <a:t> </a:t>
            </a:r>
            <a:r>
              <a:rPr lang="ru-RU" sz="1600" dirty="0" err="1"/>
              <a:t>секрециялап</a:t>
            </a:r>
            <a:r>
              <a:rPr lang="ru-RU" sz="1600" dirty="0"/>
              <a:t>, </a:t>
            </a:r>
            <a:r>
              <a:rPr lang="ru-RU" sz="1600" dirty="0" err="1"/>
              <a:t>өзін</a:t>
            </a:r>
            <a:r>
              <a:rPr lang="ru-RU" sz="1600" dirty="0"/>
              <a:t> </a:t>
            </a:r>
            <a:r>
              <a:rPr lang="ru-RU" sz="1600" dirty="0" err="1"/>
              <a:t>белсенді</a:t>
            </a:r>
            <a:r>
              <a:rPr lang="ru-RU" sz="1600" dirty="0"/>
              <a:t> </a:t>
            </a:r>
            <a:r>
              <a:rPr lang="ru-RU" sz="1600" dirty="0" err="1"/>
              <a:t>түрде</a:t>
            </a:r>
            <a:r>
              <a:rPr lang="ru-RU" sz="1600" dirty="0"/>
              <a:t> “</a:t>
            </a:r>
            <a:r>
              <a:rPr lang="ru-RU" sz="1600" dirty="0" err="1"/>
              <a:t>қорғайды</a:t>
            </a:r>
            <a:r>
              <a:rPr lang="ru-RU" sz="1600" dirty="0"/>
              <a:t>”, </a:t>
            </a:r>
            <a:r>
              <a:rPr lang="ru-RU" sz="1600" dirty="0" err="1"/>
              <a:t>немесе</a:t>
            </a:r>
            <a:r>
              <a:rPr lang="ru-RU" sz="1600" dirty="0"/>
              <a:t> СД4 </a:t>
            </a:r>
            <a:r>
              <a:rPr lang="ru-RU" sz="1600" dirty="0" err="1"/>
              <a:t>қабыну</a:t>
            </a:r>
            <a:r>
              <a:rPr lang="ru-RU" sz="1600" dirty="0"/>
              <a:t> Т-</a:t>
            </a:r>
            <a:r>
              <a:rPr lang="ru-RU" sz="1600" dirty="0" err="1"/>
              <a:t>клеткалардың</a:t>
            </a:r>
            <a:r>
              <a:rPr lang="ru-RU" sz="1600" dirty="0"/>
              <a:t> </a:t>
            </a:r>
            <a:r>
              <a:rPr lang="ru-RU" sz="1600" dirty="0" err="1"/>
              <a:t>активтілігін</a:t>
            </a:r>
            <a:r>
              <a:rPr lang="ru-RU" sz="1600" dirty="0"/>
              <a:t> </a:t>
            </a:r>
            <a:r>
              <a:rPr lang="ru-RU" sz="1600" dirty="0" err="1"/>
              <a:t>тежейді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Т-</a:t>
            </a:r>
            <a:r>
              <a:rPr lang="ru-RU" sz="1600" dirty="0" err="1"/>
              <a:t>супрессорды</a:t>
            </a:r>
            <a:r>
              <a:rPr lang="ru-RU" sz="1600" dirty="0"/>
              <a:t> </a:t>
            </a:r>
            <a:r>
              <a:rPr lang="ru-RU" sz="1600" dirty="0" err="1"/>
              <a:t>активтейді</a:t>
            </a:r>
            <a:r>
              <a:rPr lang="ru-RU" sz="1600" dirty="0"/>
              <a:t>.</a:t>
            </a:r>
          </a:p>
          <a:p>
            <a:pPr algn="just"/>
            <a:endParaRPr lang="ru-RU" b="0" i="0" dirty="0">
              <a:solidFill>
                <a:srgbClr val="42424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42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330" y="1549348"/>
            <a:ext cx="112365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Оперативті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скальпельмен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капсуланы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ашпай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қоректендіретін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Сәулелі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рентген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радиоактивті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изотоптар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Химиотерапия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дәрмектеп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Гормонотерапия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емдеу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дозада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гармональды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туғызып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өсуін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тежеу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жасалынатын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өсіндіні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тоқымалардың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аумағынан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түйінділерімен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Операция жара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түспеуін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3378004" y="782514"/>
            <a:ext cx="6003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Ісікті емдеудің жалпы негіздері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3669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9392" y="1307438"/>
            <a:ext cx="106064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25-30%-ы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темекімен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ұлтабар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жұтқыншақ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43%-60% 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Зиянды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тастаңыз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Канцерогендер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өскіндердің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азық-түліктерде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қуырылған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консервіленген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маринадталған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азық-түліктерде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жасұнықтардан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(клетчатка)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шырындар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құрамдас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порциясын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қызғылт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цитрусты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жидектерді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құрғатылған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жемістерді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азық-түліктерін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пияз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сарымсақты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тұтыну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көкөністердің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қызанаққа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тиесілі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27838" y="615461"/>
            <a:ext cx="6734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Ісіктің алдын алу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36645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2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1F3B164B-E97D-45BC-AD8F-68315D12E883}" vid="{4DE81A75-BF2E-4D09-8EAF-5A26A6335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1102</Words>
  <Application>Microsoft Office PowerPoint</Application>
  <PresentationFormat>Широкоэкранный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Georgia</vt:lpstr>
      <vt:lpstr>Times New Roman</vt:lpstr>
      <vt:lpstr>Wingdings</vt:lpstr>
      <vt:lpstr>Wingdings 2</vt:lpstr>
      <vt:lpstr>Тема2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Аружан</dc:creator>
  <cp:lastModifiedBy>Атанбаева Гулшат</cp:lastModifiedBy>
  <cp:revision>9</cp:revision>
  <dcterms:created xsi:type="dcterms:W3CDTF">2024-01-10T17:06:34Z</dcterms:created>
  <dcterms:modified xsi:type="dcterms:W3CDTF">2024-02-21T06:37:08Z</dcterms:modified>
</cp:coreProperties>
</file>